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b072c077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b072c077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b072c077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b072c077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2300f16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2300f16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Superscalar is defined as the ability to dispatch instructions to multiple execution units. SMT is an improved version of superscalar.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b072c077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b072c077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b072c077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b072c077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b072c077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b072c077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b072c077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b072c077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b072c077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b072c077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b072c077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b072c077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072c077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b072c077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aeb035a6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aeb035a6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b072c077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b072c077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072c077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b072c077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b072c077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7b072c077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b072c077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b072c077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b072c077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b072c077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b072c077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b072c077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280992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2280992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b072c077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7b072c077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b072c077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b072c077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b2f39f4a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b2f39f4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b072c077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b072c077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b2f39f4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b2f39f4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2f39f4a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b2f39f4a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b2f39f4a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b2f39f4a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b2f39f4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b2f39f4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b2f39f4a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b2f39f4a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b2f39f4a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7b2f39f4a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b2f39f4a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7b2f39f4a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b2f39f4a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7b2f39f4a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b2f39f4a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b2f39f4a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2f39f4a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2f39f4a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b072c07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b072c07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b2f39f4a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b2f39f4a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7b2f39f4a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7b2f39f4a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b2f39f4a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b2f39f4a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b2f39f4a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b2f39f4a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b2f39f4a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b2f39f4a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b2f39f4a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7b2f39f4a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7b2f39f4aa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7b2f39f4a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2280992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2280992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2280992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2280992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22809924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2280992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b072c07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b072c07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42280992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42280992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42280992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42280992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422809924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422809924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verify clock speeds: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srun -p xs-4114 grep "^[c]pu MHz" /proc/cpuinfo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srun -p xw-2245 grep "^[c]pu MHz" /proc/cpuinfo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8ce4f97d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8ce4f97d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8ce4f97d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78ce4f97d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aeb035a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aeb035a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aeb035a6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aeb035a6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aeb035a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aeb035a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aeb035a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aeb035a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intel.com/content/dam/develop/external/us/en/documents/intro-to-intel-avx-183287.pdf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hyperlink" Target="https://www.semanticscholar.org/paper/Redundancy-Management-Technique-for-Space-Shuttle-Sklaroff/eb225e9ad32eaeb29583ee0806d9381522de4959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chnologyreview.com/2020/07/03/1004788/spacecraft-spacefight-autonomous-software-ai/" TargetMode="External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bit.ly/cs3210-student-guid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drive.zhiheng.dev" TargetMode="External"/><Relationship Id="rId4" Type="http://schemas.openxmlformats.org/officeDocument/2006/relationships/hyperlink" Target="http://feedback.zhiheng.dev" TargetMode="External"/><Relationship Id="rId5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CS3210 Tut 1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8412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Processes, Threads and Synchronization Basics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108600" y="4229100"/>
            <a:ext cx="292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Slides inspired by Sriram's slides with extra titbits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13" y="2490450"/>
            <a:ext cx="6371076" cy="2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13" y="2390125"/>
            <a:ext cx="2156426" cy="23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2"/>
          <p:cNvCxnSpPr/>
          <p:nvPr/>
        </p:nvCxnSpPr>
        <p:spPr>
          <a:xfrm flipH="1" rot="10800000">
            <a:off x="1638513" y="2632475"/>
            <a:ext cx="1217400" cy="8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2"/>
          <p:cNvCxnSpPr/>
          <p:nvPr/>
        </p:nvCxnSpPr>
        <p:spPr>
          <a:xfrm>
            <a:off x="1633863" y="2897375"/>
            <a:ext cx="1092000" cy="176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2"/>
          <p:cNvSpPr/>
          <p:nvPr/>
        </p:nvSpPr>
        <p:spPr>
          <a:xfrm>
            <a:off x="1333938" y="2716175"/>
            <a:ext cx="300000" cy="202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Where do we find </a:t>
            </a:r>
            <a:r>
              <a:rPr b="1" lang="en">
                <a:solidFill>
                  <a:srgbClr val="0B5394"/>
                </a:solidFill>
              </a:rPr>
              <a:t>instruction level</a:t>
            </a:r>
            <a:r>
              <a:rPr lang="en">
                <a:solidFill>
                  <a:srgbClr val="0B5394"/>
                </a:solidFill>
              </a:rPr>
              <a:t> parallelism?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13" y="2490450"/>
            <a:ext cx="6371076" cy="2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13" y="2390125"/>
            <a:ext cx="2156426" cy="23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3"/>
          <p:cNvCxnSpPr/>
          <p:nvPr/>
        </p:nvCxnSpPr>
        <p:spPr>
          <a:xfrm flipH="1" rot="10800000">
            <a:off x="1638513" y="2632475"/>
            <a:ext cx="1217400" cy="8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3"/>
          <p:cNvCxnSpPr/>
          <p:nvPr/>
        </p:nvCxnSpPr>
        <p:spPr>
          <a:xfrm>
            <a:off x="1633863" y="2897375"/>
            <a:ext cx="1092000" cy="176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Where do we find </a:t>
            </a:r>
            <a:r>
              <a:rPr b="1" lang="en">
                <a:solidFill>
                  <a:srgbClr val="0B5394"/>
                </a:solidFill>
              </a:rPr>
              <a:t>instruction level</a:t>
            </a:r>
            <a:r>
              <a:rPr lang="en">
                <a:solidFill>
                  <a:srgbClr val="0B5394"/>
                </a:solidFill>
              </a:rPr>
              <a:t> parallelism?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A: </a:t>
            </a:r>
            <a:r>
              <a:rPr lang="en">
                <a:solidFill>
                  <a:schemeClr val="accent5"/>
                </a:solidFill>
              </a:rPr>
              <a:t>Superscalar processing: multiple duplicated parts of processor pipeline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1333938" y="2716175"/>
            <a:ext cx="300000" cy="202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3212350" y="3777325"/>
            <a:ext cx="411000" cy="359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3677600" y="3777325"/>
            <a:ext cx="411000" cy="359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4142850" y="3777325"/>
            <a:ext cx="411000" cy="359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4608100" y="3777325"/>
            <a:ext cx="411000" cy="359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3" name="Google Shape;173;p23"/>
          <p:cNvCxnSpPr>
            <a:endCxn id="169" idx="1"/>
          </p:cNvCxnSpPr>
          <p:nvPr/>
        </p:nvCxnSpPr>
        <p:spPr>
          <a:xfrm>
            <a:off x="2759350" y="3879925"/>
            <a:ext cx="453000" cy="77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Superscalar vs SMT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263" y="1266326"/>
            <a:ext cx="6713473" cy="33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13" y="2490450"/>
            <a:ext cx="6371076" cy="2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13" y="2390125"/>
            <a:ext cx="2156426" cy="23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5"/>
          <p:cNvCxnSpPr/>
          <p:nvPr/>
        </p:nvCxnSpPr>
        <p:spPr>
          <a:xfrm flipH="1" rot="10800000">
            <a:off x="1638513" y="2632475"/>
            <a:ext cx="1217400" cy="8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1633863" y="2897375"/>
            <a:ext cx="1092000" cy="176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5"/>
          <p:cNvSpPr/>
          <p:nvPr/>
        </p:nvSpPr>
        <p:spPr>
          <a:xfrm>
            <a:off x="1333938" y="2716175"/>
            <a:ext cx="300000" cy="202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Where do we find </a:t>
            </a:r>
            <a:r>
              <a:rPr b="1" lang="en">
                <a:solidFill>
                  <a:srgbClr val="0B5394"/>
                </a:solidFill>
              </a:rPr>
              <a:t>thread</a:t>
            </a:r>
            <a:r>
              <a:rPr b="1" lang="en">
                <a:solidFill>
                  <a:srgbClr val="0B5394"/>
                </a:solidFill>
              </a:rPr>
              <a:t> level</a:t>
            </a:r>
            <a:r>
              <a:rPr lang="en">
                <a:solidFill>
                  <a:srgbClr val="0B5394"/>
                </a:solidFill>
              </a:rPr>
              <a:t> parallelism?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13" y="2490450"/>
            <a:ext cx="6371076" cy="2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13" y="2390125"/>
            <a:ext cx="2156426" cy="23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6"/>
          <p:cNvCxnSpPr/>
          <p:nvPr/>
        </p:nvCxnSpPr>
        <p:spPr>
          <a:xfrm flipH="1" rot="10800000">
            <a:off x="1638513" y="2632475"/>
            <a:ext cx="1217400" cy="8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6"/>
          <p:cNvCxnSpPr/>
          <p:nvPr/>
        </p:nvCxnSpPr>
        <p:spPr>
          <a:xfrm>
            <a:off x="1633863" y="2897375"/>
            <a:ext cx="1092000" cy="176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Where do we find </a:t>
            </a:r>
            <a:r>
              <a:rPr b="1" lang="en">
                <a:solidFill>
                  <a:srgbClr val="0B5394"/>
                </a:solidFill>
              </a:rPr>
              <a:t>thread</a:t>
            </a:r>
            <a:r>
              <a:rPr b="1" lang="en">
                <a:solidFill>
                  <a:srgbClr val="0B5394"/>
                </a:solidFill>
              </a:rPr>
              <a:t> level</a:t>
            </a:r>
            <a:r>
              <a:rPr lang="en">
                <a:solidFill>
                  <a:srgbClr val="0B5394"/>
                </a:solidFill>
              </a:rPr>
              <a:t> parallelism?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A: </a:t>
            </a:r>
            <a:r>
              <a:rPr lang="en">
                <a:solidFill>
                  <a:schemeClr val="accent5"/>
                </a:solidFill>
              </a:rPr>
              <a:t>Each core has 2 hardware threads, since Intel Xeon has </a:t>
            </a:r>
            <a:r>
              <a:rPr b="1" lang="en">
                <a:solidFill>
                  <a:schemeClr val="accent5"/>
                </a:solidFill>
              </a:rPr>
              <a:t>Hyperthreading</a:t>
            </a:r>
            <a:r>
              <a:rPr lang="en">
                <a:solidFill>
                  <a:schemeClr val="accent5"/>
                </a:solidFill>
              </a:rPr>
              <a:t> (SMT)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1333938" y="2716175"/>
            <a:ext cx="300000" cy="202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2988250" y="3370569"/>
            <a:ext cx="5916600" cy="1616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13" y="2490450"/>
            <a:ext cx="6371076" cy="2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13" y="2390125"/>
            <a:ext cx="2156426" cy="23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7"/>
          <p:cNvCxnSpPr/>
          <p:nvPr/>
        </p:nvCxnSpPr>
        <p:spPr>
          <a:xfrm flipH="1" rot="10800000">
            <a:off x="1638513" y="2632475"/>
            <a:ext cx="1217400" cy="8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7"/>
          <p:cNvCxnSpPr/>
          <p:nvPr/>
        </p:nvCxnSpPr>
        <p:spPr>
          <a:xfrm>
            <a:off x="1633863" y="2897375"/>
            <a:ext cx="1092000" cy="176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Where do we find </a:t>
            </a:r>
            <a:r>
              <a:rPr b="1" lang="en">
                <a:solidFill>
                  <a:srgbClr val="0B5394"/>
                </a:solidFill>
              </a:rPr>
              <a:t>processor </a:t>
            </a:r>
            <a:r>
              <a:rPr b="1" lang="en">
                <a:solidFill>
                  <a:srgbClr val="0B5394"/>
                </a:solidFill>
              </a:rPr>
              <a:t>level</a:t>
            </a:r>
            <a:r>
              <a:rPr lang="en">
                <a:solidFill>
                  <a:srgbClr val="0B5394"/>
                </a:solidFill>
              </a:rPr>
              <a:t> parallelism?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1333938" y="2716175"/>
            <a:ext cx="300000" cy="202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13" y="2490450"/>
            <a:ext cx="6371076" cy="2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13" y="2390125"/>
            <a:ext cx="2156426" cy="23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 flipH="1" rot="10800000">
            <a:off x="1638513" y="2632475"/>
            <a:ext cx="1217400" cy="8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8"/>
          <p:cNvCxnSpPr/>
          <p:nvPr/>
        </p:nvCxnSpPr>
        <p:spPr>
          <a:xfrm>
            <a:off x="1633863" y="2897375"/>
            <a:ext cx="1092000" cy="176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Where do we find </a:t>
            </a:r>
            <a:r>
              <a:rPr b="1" lang="en">
                <a:solidFill>
                  <a:srgbClr val="0B5394"/>
                </a:solidFill>
              </a:rPr>
              <a:t>processor level</a:t>
            </a:r>
            <a:r>
              <a:rPr lang="en">
                <a:solidFill>
                  <a:srgbClr val="0B5394"/>
                </a:solidFill>
              </a:rPr>
              <a:t> parallelism?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A:</a:t>
            </a:r>
            <a:r>
              <a:rPr lang="en">
                <a:solidFill>
                  <a:schemeClr val="accent5"/>
                </a:solidFill>
              </a:rPr>
              <a:t> </a:t>
            </a:r>
            <a:r>
              <a:rPr b="1" lang="en">
                <a:solidFill>
                  <a:schemeClr val="accent5"/>
                </a:solidFill>
              </a:rPr>
              <a:t>Multiple processor cores</a:t>
            </a:r>
            <a:r>
              <a:rPr lang="en">
                <a:solidFill>
                  <a:schemeClr val="accent5"/>
                </a:solidFill>
              </a:rPr>
              <a:t> in a single CPU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1333938" y="2716175"/>
            <a:ext cx="300000" cy="202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821775" y="2632475"/>
            <a:ext cx="877800" cy="1056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311700" y="1266325"/>
            <a:ext cx="55155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Where do we find </a:t>
            </a:r>
            <a:r>
              <a:rPr b="1" lang="en">
                <a:solidFill>
                  <a:srgbClr val="0B5394"/>
                </a:solidFill>
              </a:rPr>
              <a:t>processor level</a:t>
            </a:r>
            <a:r>
              <a:rPr lang="en">
                <a:solidFill>
                  <a:srgbClr val="0B5394"/>
                </a:solidFill>
              </a:rPr>
              <a:t> parallelism?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A: </a:t>
            </a:r>
            <a:r>
              <a:rPr b="1" lang="en">
                <a:solidFill>
                  <a:schemeClr val="accent5"/>
                </a:solidFill>
              </a:rPr>
              <a:t>UltraPath Interconnect (UPI)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Processor to Processor, for multi-CPU systems</a:t>
            </a:r>
            <a:br>
              <a:rPr lang="en">
                <a:solidFill>
                  <a:schemeClr val="accent5"/>
                </a:solidFill>
              </a:rPr>
            </a:br>
            <a:r>
              <a:rPr i="1" lang="en">
                <a:solidFill>
                  <a:schemeClr val="accent5"/>
                </a:solidFill>
              </a:rPr>
              <a:t>(shared memory)</a:t>
            </a:r>
            <a:endParaRPr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674EA7"/>
                </a:solidFill>
              </a:rPr>
              <a:t>A: </a:t>
            </a:r>
            <a:r>
              <a:rPr lang="en">
                <a:solidFill>
                  <a:srgbClr val="674EA7"/>
                </a:solidFill>
              </a:rPr>
              <a:t>OmniPath Architecture (OPA)</a:t>
            </a:r>
            <a:br>
              <a:rPr lang="en">
                <a:solidFill>
                  <a:srgbClr val="674EA7"/>
                </a:solidFill>
              </a:rPr>
            </a:br>
            <a:r>
              <a:rPr lang="en">
                <a:solidFill>
                  <a:srgbClr val="674EA7"/>
                </a:solidFill>
              </a:rPr>
              <a:t>Node to node </a:t>
            </a:r>
            <a:r>
              <a:rPr i="1" lang="en">
                <a:solidFill>
                  <a:srgbClr val="674EA7"/>
                </a:solidFill>
              </a:rPr>
              <a:t>(distributed memory)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232" name="Google Shape;23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grpSp>
        <p:nvGrpSpPr>
          <p:cNvPr id="233" name="Google Shape;233;p29"/>
          <p:cNvGrpSpPr/>
          <p:nvPr/>
        </p:nvGrpSpPr>
        <p:grpSpPr>
          <a:xfrm>
            <a:off x="5931779" y="263602"/>
            <a:ext cx="2901093" cy="3121357"/>
            <a:chOff x="5950983" y="207030"/>
            <a:chExt cx="2934546" cy="3157350"/>
          </a:xfrm>
        </p:grpSpPr>
        <p:pic>
          <p:nvPicPr>
            <p:cNvPr id="234" name="Google Shape;23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50983" y="207030"/>
              <a:ext cx="2934546" cy="3157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9"/>
            <p:cNvSpPr/>
            <p:nvPr/>
          </p:nvSpPr>
          <p:spPr>
            <a:xfrm>
              <a:off x="8007725" y="606950"/>
              <a:ext cx="877800" cy="1531500"/>
            </a:xfrm>
            <a:prstGeom prst="rect">
              <a:avLst/>
            </a:prstGeom>
            <a:noFill/>
            <a:ln cap="flat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6834125" y="2281500"/>
              <a:ext cx="2051400" cy="333300"/>
            </a:xfrm>
            <a:prstGeom prst="rect">
              <a:avLst/>
            </a:prstGeom>
            <a:noFill/>
            <a:ln cap="flat" cmpd="sng" w="7620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37" name="Google Shape;237;p29"/>
          <p:cNvPicPr preferRelativeResize="0"/>
          <p:nvPr/>
        </p:nvPicPr>
        <p:blipFill rotWithShape="1">
          <a:blip r:embed="rId4">
            <a:alphaModFix/>
          </a:blip>
          <a:srcRect b="0" l="0" r="0" t="7028"/>
          <a:stretch/>
        </p:blipFill>
        <p:spPr>
          <a:xfrm>
            <a:off x="1062600" y="3450325"/>
            <a:ext cx="6926050" cy="17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IO parallelism</a:t>
            </a:r>
            <a:endParaRPr/>
          </a:p>
        </p:txBody>
      </p:sp>
      <p:grpSp>
        <p:nvGrpSpPr>
          <p:cNvPr id="243" name="Google Shape;243;p30"/>
          <p:cNvGrpSpPr/>
          <p:nvPr/>
        </p:nvGrpSpPr>
        <p:grpSpPr>
          <a:xfrm>
            <a:off x="5548900" y="1152425"/>
            <a:ext cx="2901096" cy="3121358"/>
            <a:chOff x="5950979" y="207028"/>
            <a:chExt cx="2934550" cy="3157352"/>
          </a:xfrm>
        </p:grpSpPr>
        <p:pic>
          <p:nvPicPr>
            <p:cNvPr id="244" name="Google Shape;24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50983" y="207030"/>
              <a:ext cx="2934546" cy="3157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30"/>
            <p:cNvSpPr/>
            <p:nvPr/>
          </p:nvSpPr>
          <p:spPr>
            <a:xfrm>
              <a:off x="5950979" y="207028"/>
              <a:ext cx="1033200" cy="2453700"/>
            </a:xfrm>
            <a:prstGeom prst="rect">
              <a:avLst/>
            </a:prstGeom>
            <a:noFill/>
            <a:ln cap="flat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6" name="Google Shape;246;p30"/>
          <p:cNvSpPr/>
          <p:nvPr/>
        </p:nvSpPr>
        <p:spPr>
          <a:xfrm>
            <a:off x="5548900" y="3527325"/>
            <a:ext cx="1837500" cy="8727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Multiple DDR4 Channels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Multiple PCIe Lanes</a:t>
            </a:r>
            <a:endParaRPr>
              <a:solidFill>
                <a:srgbClr val="0B5394"/>
              </a:solidFill>
            </a:endParaRPr>
          </a:p>
        </p:txBody>
      </p:sp>
      <p:cxnSp>
        <p:nvCxnSpPr>
          <p:cNvPr id="248" name="Google Shape;248;p30"/>
          <p:cNvCxnSpPr/>
          <p:nvPr/>
        </p:nvCxnSpPr>
        <p:spPr>
          <a:xfrm flipH="1" rot="10800000">
            <a:off x="3870050" y="2280475"/>
            <a:ext cx="1663800" cy="89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0"/>
          <p:cNvCxnSpPr/>
          <p:nvPr/>
        </p:nvCxnSpPr>
        <p:spPr>
          <a:xfrm flipH="1" rot="10800000">
            <a:off x="3885100" y="4007625"/>
            <a:ext cx="1663800" cy="89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</a:t>
            </a:r>
            <a:endParaRPr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our hardware better allows us to make better decisions on </a:t>
            </a:r>
            <a:r>
              <a:rPr b="1" lang="en"/>
              <a:t>how to parallelize.</a:t>
            </a:r>
            <a:br>
              <a:rPr b="1" lang="en"/>
            </a:b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Node has multiple processors without high-speed interconnect?</a:t>
            </a:r>
            <a:br>
              <a:rPr lang="en" sz="1800"/>
            </a:br>
            <a:r>
              <a:rPr lang="en" sz="1800">
                <a:solidFill>
                  <a:srgbClr val="CC0000"/>
                </a:solidFill>
              </a:rPr>
              <a:t>Keeping tasks to 1 processors may be more </a:t>
            </a:r>
            <a:r>
              <a:rPr lang="en" sz="1800">
                <a:solidFill>
                  <a:srgbClr val="CC0000"/>
                </a:solidFill>
              </a:rPr>
              <a:t>preferable</a:t>
            </a:r>
            <a:r>
              <a:rPr lang="en" sz="1800">
                <a:solidFill>
                  <a:srgbClr val="CC0000"/>
                </a:solidFill>
              </a:rPr>
              <a:t>.</a:t>
            </a:r>
            <a:br>
              <a:rPr lang="en" sz="1800">
                <a:solidFill>
                  <a:srgbClr val="CC0000"/>
                </a:solidFill>
              </a:rPr>
            </a:br>
            <a:endParaRPr sz="1800">
              <a:solidFill>
                <a:srgbClr val="CC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Cores do not have superscalar ability?</a:t>
            </a:r>
            <a:br>
              <a:rPr lang="en" sz="1800"/>
            </a:br>
            <a:r>
              <a:rPr lang="en" sz="1800">
                <a:solidFill>
                  <a:srgbClr val="CC0000"/>
                </a:solidFill>
              </a:rPr>
              <a:t>Maybe decompose simpler tasks over many cores.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Recap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106800"/>
            <a:ext cx="4260300" cy="3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Processes and Threads (Lec 2 &amp; Lab 1)</a:t>
            </a:r>
            <a:endParaRPr b="1"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Process basics and states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Threads (User-Level vs Kernel)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Mapping threads to kernel processes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IPC (shared memory, message passing)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Synchronization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Critical Section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Deadlock vs Livelock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Dealing with starvation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Mutexes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Semaphores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Condition Variables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Classic synchronisation problems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Producer-consumer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Reader-writer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572000" y="1106800"/>
            <a:ext cx="4260300" cy="3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</a:rPr>
              <a:t>Parallel Architectures </a:t>
            </a:r>
            <a:r>
              <a:rPr b="1" lang="en" sz="1500">
                <a:solidFill>
                  <a:schemeClr val="accent5"/>
                </a:solidFill>
              </a:rPr>
              <a:t>(Lec 3 &amp; Tut 1)</a:t>
            </a:r>
            <a:endParaRPr b="1" sz="1500">
              <a:solidFill>
                <a:schemeClr val="accent5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Concurrency vs Parallelism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Forms of parallelism (bit/instruction/thread/processor)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Flynn's taxonomy (SISD/ SIMD etc.)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Hierarchical, Pipelined, Network-Based designs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Memory organisation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Distributed-memory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Shared-memory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UMA, NUMA, ccNUMA, COMA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Hybrid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Flynn's Taxonomy</a:t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311700" y="1266325"/>
            <a:ext cx="4404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Architecture for a personal computer from the 1980?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A:</a:t>
            </a:r>
            <a:r>
              <a:rPr lang="en">
                <a:solidFill>
                  <a:schemeClr val="accent5"/>
                </a:solidFill>
              </a:rPr>
              <a:t> SISD - one instr and data stream.</a:t>
            </a:r>
            <a:br>
              <a:rPr lang="en">
                <a:solidFill>
                  <a:schemeClr val="accent5"/>
                </a:solidFill>
              </a:rPr>
            </a:br>
            <a:r>
              <a:rPr lang="en" u="sng">
                <a:solidFill>
                  <a:schemeClr val="accent5"/>
                </a:solidFill>
              </a:rPr>
              <a:t>IBM Power4 is only released in 2001!</a:t>
            </a:r>
            <a:endParaRPr u="sng">
              <a:solidFill>
                <a:schemeClr val="accent5"/>
              </a:solidFill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50" y="2778450"/>
            <a:ext cx="3444800" cy="2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350" y="598325"/>
            <a:ext cx="4207674" cy="42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Flynn's Taxonomy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00" y="1266325"/>
            <a:ext cx="4534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Architecture for a multi-core laptop?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A:</a:t>
            </a:r>
            <a:r>
              <a:rPr lang="en">
                <a:solidFill>
                  <a:schemeClr val="accent5"/>
                </a:solidFill>
              </a:rPr>
              <a:t> MIMD - Each core runs independently with their own independent data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350" y="598325"/>
            <a:ext cx="4207674" cy="42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0" r="29062" t="0"/>
          <a:stretch/>
        </p:blipFill>
        <p:spPr>
          <a:xfrm>
            <a:off x="702650" y="2571750"/>
            <a:ext cx="3480900" cy="22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Flynn's Taxonomy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311700" y="1266325"/>
            <a:ext cx="4534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Architecture Intel AVX instruction set?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A:</a:t>
            </a:r>
            <a:r>
              <a:rPr lang="en">
                <a:solidFill>
                  <a:schemeClr val="accent5"/>
                </a:solidFill>
              </a:rPr>
              <a:t> SIMD - One instruction operates on multiple data blocks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350" y="598325"/>
            <a:ext cx="4207674" cy="42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 rotWithShape="1">
          <a:blip r:embed="rId4">
            <a:alphaModFix/>
          </a:blip>
          <a:srcRect b="0" l="0" r="66876" t="0"/>
          <a:stretch/>
        </p:blipFill>
        <p:spPr>
          <a:xfrm>
            <a:off x="213625" y="2689412"/>
            <a:ext cx="1730325" cy="18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950" y="2689400"/>
            <a:ext cx="2811400" cy="1720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reading: Intel AVX</a:t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225150" y="3107850"/>
            <a:ext cx="86937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processors with AVX support can do: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Scalar instructions</a:t>
            </a:r>
            <a:r>
              <a:rPr lang="en"/>
              <a:t> - Interact with a single YMM register at once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Vector instructions</a:t>
            </a:r>
            <a:r>
              <a:rPr lang="en"/>
              <a:t> - Interact with all the YMM registers at the same time</a:t>
            </a:r>
            <a:br>
              <a:rPr lang="en"/>
            </a:br>
            <a:r>
              <a:rPr lang="en"/>
              <a:t>(to perform vector calculations)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Ref: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https://www.intel.com/content/dam/develop/external/us/en/documents/intro-to-intel-avx-183287.pdf</a:t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25" y="1152426"/>
            <a:ext cx="7990550" cy="19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Flynn's Taxonomy</a:t>
            </a:r>
            <a:endParaRPr/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311700" y="1266325"/>
            <a:ext cx="4534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Single core processor with pipelining?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A:</a:t>
            </a:r>
            <a:r>
              <a:rPr lang="en">
                <a:solidFill>
                  <a:schemeClr val="accent5"/>
                </a:solidFill>
              </a:rPr>
              <a:t> SISD: Same as first question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350" y="598325"/>
            <a:ext cx="4207674" cy="42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0" y="2647700"/>
            <a:ext cx="3444800" cy="23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Q2: </a:t>
            </a:r>
            <a:r>
              <a:rPr lang="en"/>
              <a:t>Flynn's Taxonomy</a:t>
            </a:r>
            <a:endParaRPr/>
          </a:p>
        </p:txBody>
      </p:sp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242800" y="1266325"/>
            <a:ext cx="465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Architecture for students in an exam hall?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A:</a:t>
            </a:r>
            <a:r>
              <a:rPr lang="en">
                <a:solidFill>
                  <a:schemeClr val="accent5"/>
                </a:solidFill>
              </a:rPr>
              <a:t> MISD - Exam script (the "data") is the same for all students (the "processors")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350" y="598325"/>
            <a:ext cx="4207674" cy="42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25" y="2478900"/>
            <a:ext cx="38576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Flynn's Taxonomy - Space Shuttle CPUs (MISD)</a:t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815" y="1244850"/>
            <a:ext cx="6524265" cy="344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514450" y="4593275"/>
            <a:ext cx="811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https://www.semanticscholar.org/paper/Redundancy-Management-Technique-for-Space-Shuttle-Sklaroff/eb225e9ad32eaeb29583ee0806d9381522de4959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Flynn's Taxonomy</a:t>
            </a:r>
            <a:r>
              <a:rPr lang="en"/>
              <a:t> - Space Shuttle Computers</a:t>
            </a:r>
            <a:endParaRPr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311700" y="3697950"/>
            <a:ext cx="85206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Fun fact about Crew Dragon (MISD? MIMD? It depends on how you look at it…)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3"/>
              </a:rPr>
              <a:t>https://www.technologyreview.com/2020/07/03/1004788/spacecraft-spacefight-autonomous-software-ai/</a:t>
            </a:r>
            <a:endParaRPr i="1"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525" y="1776413"/>
            <a:ext cx="60769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Memory &amp; Multicore Architectures</a:t>
            </a:r>
            <a:endParaRPr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Shared memory implies a UMA architecture? (T/F)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No, shared memory can be in NUMA architectures too!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114" y="2202800"/>
            <a:ext cx="4027775" cy="279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Memory &amp; Multicore Architectures</a:t>
            </a:r>
            <a:endParaRPr/>
          </a:p>
        </p:txBody>
      </p:sp>
      <p:sp>
        <p:nvSpPr>
          <p:cNvPr id="330" name="Google Shape;330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NUMA architecture implies that actual location of data has no impact on effect (on the access times for different processors)?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</a:rPr>
              <a:t>No, knowing the location of data is important in a NUMA architecture!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(so that you can optimize data access times - </a:t>
            </a:r>
            <a:r>
              <a:rPr b="1" lang="en">
                <a:solidFill>
                  <a:schemeClr val="accent5"/>
                </a:solidFill>
              </a:rPr>
              <a:t>IO is often the bottleneck</a:t>
            </a:r>
            <a:r>
              <a:rPr lang="en">
                <a:solidFill>
                  <a:schemeClr val="accent5"/>
                </a:solidFill>
              </a:rPr>
              <a:t>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599" y="2814250"/>
            <a:ext cx="3178801" cy="22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Forms of Parallelism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733038" y="1403275"/>
            <a:ext cx="3066600" cy="650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Bit Level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733038" y="2094650"/>
            <a:ext cx="3066600" cy="650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Instruction Level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1733038" y="2786025"/>
            <a:ext cx="3066600" cy="650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Thread Level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1733050" y="3477400"/>
            <a:ext cx="3066600" cy="1163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Processor Level: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Shared Memory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Distributed Memory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784663" y="2020975"/>
            <a:ext cx="1626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Single Processor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784663" y="3579763"/>
            <a:ext cx="1626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Multi Processor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5379025" y="1404000"/>
            <a:ext cx="284825" cy="1696274"/>
          </a:xfrm>
          <a:custGeom>
            <a:rect b="b" l="l" r="r" t="t"/>
            <a:pathLst>
              <a:path extrusionOk="0" h="65367" w="11393">
                <a:moveTo>
                  <a:pt x="0" y="0"/>
                </a:moveTo>
                <a:lnTo>
                  <a:pt x="11393" y="0"/>
                </a:lnTo>
                <a:lnTo>
                  <a:pt x="11393" y="65367"/>
                </a:lnTo>
                <a:lnTo>
                  <a:pt x="187" y="65367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Google Shape;88;p15"/>
          <p:cNvSpPr/>
          <p:nvPr/>
        </p:nvSpPr>
        <p:spPr>
          <a:xfrm>
            <a:off x="5379025" y="3134575"/>
            <a:ext cx="284825" cy="1506546"/>
          </a:xfrm>
          <a:custGeom>
            <a:rect b="b" l="l" r="r" t="t"/>
            <a:pathLst>
              <a:path extrusionOk="0" h="65367" w="11393">
                <a:moveTo>
                  <a:pt x="0" y="0"/>
                </a:moveTo>
                <a:lnTo>
                  <a:pt x="11393" y="0"/>
                </a:lnTo>
                <a:lnTo>
                  <a:pt x="11393" y="65367"/>
                </a:lnTo>
                <a:lnTo>
                  <a:pt x="187" y="65367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Memory &amp; Multicore Architectures</a:t>
            </a:r>
            <a:endParaRPr/>
          </a:p>
        </p:txBody>
      </p:sp>
      <p:sp>
        <p:nvSpPr>
          <p:cNvPr id="337" name="Google Shape;337;p42"/>
          <p:cNvSpPr txBox="1"/>
          <p:nvPr>
            <p:ph idx="1" type="body"/>
          </p:nvPr>
        </p:nvSpPr>
        <p:spPr>
          <a:xfrm>
            <a:off x="311700" y="1266325"/>
            <a:ext cx="4701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In hierarchical </a:t>
            </a:r>
            <a:r>
              <a:rPr lang="en">
                <a:solidFill>
                  <a:srgbClr val="0B5394"/>
                </a:solidFill>
              </a:rPr>
              <a:t>multi-core</a:t>
            </a:r>
            <a:r>
              <a:rPr lang="en">
                <a:solidFill>
                  <a:srgbClr val="0B5394"/>
                </a:solidFill>
              </a:rPr>
              <a:t> designs, is the memory organization </a:t>
            </a:r>
            <a:r>
              <a:rPr b="1" lang="en">
                <a:solidFill>
                  <a:srgbClr val="0B5394"/>
                </a:solidFill>
              </a:rPr>
              <a:t>hybrid </a:t>
            </a:r>
            <a:r>
              <a:rPr lang="en">
                <a:solidFill>
                  <a:srgbClr val="0B5394"/>
                </a:solidFill>
              </a:rPr>
              <a:t>(distributed + shared memory)?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338" name="Google Shape;338;p42"/>
          <p:cNvPicPr preferRelativeResize="0"/>
          <p:nvPr/>
        </p:nvPicPr>
        <p:blipFill rotWithShape="1">
          <a:blip r:embed="rId3">
            <a:alphaModFix/>
          </a:blip>
          <a:srcRect b="23053" l="2755" r="13994" t="4993"/>
          <a:stretch/>
        </p:blipFill>
        <p:spPr>
          <a:xfrm>
            <a:off x="5066025" y="1787150"/>
            <a:ext cx="3924926" cy="25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Q3: Memory &amp; Multicore Architectures</a:t>
            </a:r>
            <a:endParaRPr/>
          </a:p>
        </p:txBody>
      </p:sp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311700" y="1266325"/>
            <a:ext cx="4701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In hierarchical multi-core designs, is the memory organization </a:t>
            </a:r>
            <a:r>
              <a:rPr b="1" lang="en">
                <a:solidFill>
                  <a:srgbClr val="0B5394"/>
                </a:solidFill>
              </a:rPr>
              <a:t>hybrid </a:t>
            </a:r>
            <a:r>
              <a:rPr lang="en">
                <a:solidFill>
                  <a:srgbClr val="0B5394"/>
                </a:solidFill>
              </a:rPr>
              <a:t>(distributed + shared memory)?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It depends!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">
                <a:solidFill>
                  <a:schemeClr val="accent5"/>
                </a:solidFill>
              </a:rPr>
              <a:t>Not hybrid:</a:t>
            </a:r>
            <a:r>
              <a:rPr lang="en">
                <a:solidFill>
                  <a:schemeClr val="accent5"/>
                </a:solidFill>
              </a:rPr>
              <a:t> Everyone can only see one shared memory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">
                <a:solidFill>
                  <a:schemeClr val="accent5"/>
                </a:solidFill>
              </a:rPr>
              <a:t>Hybrid:</a:t>
            </a:r>
            <a:r>
              <a:rPr lang="en">
                <a:solidFill>
                  <a:schemeClr val="accent5"/>
                </a:solidFill>
              </a:rPr>
              <a:t> Treat the processing core caches as memory - cache is distributed and unique to each core!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45" name="Google Shape;345;p43"/>
          <p:cNvPicPr preferRelativeResize="0"/>
          <p:nvPr/>
        </p:nvPicPr>
        <p:blipFill rotWithShape="1">
          <a:blip r:embed="rId3">
            <a:alphaModFix/>
          </a:blip>
          <a:srcRect b="23053" l="2755" r="13994" t="4993"/>
          <a:stretch/>
        </p:blipFill>
        <p:spPr>
          <a:xfrm>
            <a:off x="5066025" y="1787150"/>
            <a:ext cx="3924926" cy="25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Processes and Threads</a:t>
            </a:r>
            <a:endParaRPr/>
          </a:p>
        </p:txBody>
      </p:sp>
      <p:sp>
        <p:nvSpPr>
          <p:cNvPr id="351" name="Google Shape;351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Can we replace a mutex with a semaphore without affecting correctness?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Processes and Threads</a:t>
            </a:r>
            <a:endParaRPr/>
          </a:p>
        </p:txBody>
      </p:sp>
      <p:sp>
        <p:nvSpPr>
          <p:cNvPr id="357" name="Google Shape;357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Can we replace a mutex with a semaphore without affecting correctness?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Yes! If a program implemented with a mutex is already correct, we can replace it with a semaphore without affecting correctness!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This is not true for the opposite! </a:t>
            </a:r>
            <a:r>
              <a:rPr lang="en">
                <a:solidFill>
                  <a:srgbClr val="CC0000"/>
                </a:solidFill>
              </a:rPr>
              <a:t>(We went through this in Lab 1)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00" y="3483200"/>
            <a:ext cx="4181123" cy="10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18926"/>
            <a:ext cx="4426673" cy="98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Is a program implemented with </a:t>
            </a:r>
            <a:r>
              <a:rPr b="1" lang="en">
                <a:solidFill>
                  <a:srgbClr val="0B5394"/>
                </a:solidFill>
              </a:rPr>
              <a:t>threads </a:t>
            </a:r>
            <a:r>
              <a:rPr lang="en">
                <a:solidFill>
                  <a:srgbClr val="0B5394"/>
                </a:solidFill>
              </a:rPr>
              <a:t>faster than </a:t>
            </a:r>
            <a:r>
              <a:rPr b="1" lang="en">
                <a:solidFill>
                  <a:srgbClr val="0B5394"/>
                </a:solidFill>
              </a:rPr>
              <a:t>processes</a:t>
            </a:r>
            <a:r>
              <a:rPr lang="en">
                <a:solidFill>
                  <a:srgbClr val="0B5394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65" name="Google Shape;365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Processes and Threads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Is a program implemented with </a:t>
            </a:r>
            <a:r>
              <a:rPr b="1" lang="en">
                <a:solidFill>
                  <a:srgbClr val="0B5394"/>
                </a:solidFill>
              </a:rPr>
              <a:t>threads </a:t>
            </a:r>
            <a:r>
              <a:rPr lang="en">
                <a:solidFill>
                  <a:srgbClr val="0B5394"/>
                </a:solidFill>
              </a:rPr>
              <a:t>faster than </a:t>
            </a:r>
            <a:r>
              <a:rPr b="1" lang="en">
                <a:solidFill>
                  <a:srgbClr val="0B5394"/>
                </a:solidFill>
              </a:rPr>
              <a:t>processes</a:t>
            </a:r>
            <a:r>
              <a:rPr lang="en">
                <a:solidFill>
                  <a:srgbClr val="0B5394"/>
                </a:solidFill>
              </a:rPr>
              <a:t>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Not necessarily!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Could be user-level threads (mapped to 1 process) - they will end up running slower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71" name="Google Shape;371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Q4: Processes and Threads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 &amp; 3: Practical Slurm Usage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2458050" y="1916450"/>
            <a:ext cx="42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Stuff copy pasted from Sriram's slides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ex1: Login into a machine and run lscpu; lstopo</a:t>
            </a:r>
            <a:endParaRPr/>
          </a:p>
        </p:txBody>
      </p:sp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925" y="1299588"/>
            <a:ext cx="3977200" cy="11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300" y="3119870"/>
            <a:ext cx="4114450" cy="13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900" y="1079975"/>
            <a:ext cx="3169749" cy="1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900" y="3156901"/>
            <a:ext cx="3169750" cy="179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ex1: Login into a machine and run lscpu; lstopo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What are the differences between sockets/cores/threads?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ex1: Login into a machine and run lscpu; lstopo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1"/>
          <p:cNvSpPr txBox="1"/>
          <p:nvPr>
            <p:ph idx="1" type="body"/>
          </p:nvPr>
        </p:nvSpPr>
        <p:spPr>
          <a:xfrm>
            <a:off x="311700" y="1266325"/>
            <a:ext cx="42870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What are the differences between sockets/cores/threads?</a:t>
            </a:r>
            <a:endParaRPr>
              <a:solidFill>
                <a:srgbClr val="0B5394"/>
              </a:solidFill>
            </a:endParaRPr>
          </a:p>
          <a:p>
            <a:pPr indent="-162877" lvl="0" marL="2286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b="1" lang="en">
                <a:solidFill>
                  <a:schemeClr val="accent5"/>
                </a:solidFill>
              </a:rPr>
              <a:t>Threads:</a:t>
            </a:r>
            <a:r>
              <a:rPr lang="en">
                <a:solidFill>
                  <a:schemeClr val="accent5"/>
                </a:solidFill>
              </a:rPr>
              <a:t> Single hardware threads of execution (typical processing cores with </a:t>
            </a:r>
            <a:r>
              <a:rPr lang="en" u="sng">
                <a:solidFill>
                  <a:schemeClr val="accent5"/>
                </a:solidFill>
              </a:rPr>
              <a:t>SMT</a:t>
            </a:r>
            <a:r>
              <a:rPr lang="en">
                <a:solidFill>
                  <a:schemeClr val="accent5"/>
                </a:solidFill>
              </a:rPr>
              <a:t> have 2)</a:t>
            </a:r>
            <a:endParaRPr>
              <a:solidFill>
                <a:schemeClr val="accent5"/>
              </a:solidFill>
            </a:endParaRPr>
          </a:p>
          <a:p>
            <a:pPr indent="-162877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b="1" lang="en">
                <a:solidFill>
                  <a:schemeClr val="accent5"/>
                </a:solidFill>
              </a:rPr>
              <a:t>Core:</a:t>
            </a:r>
            <a:r>
              <a:rPr lang="en">
                <a:solidFill>
                  <a:schemeClr val="accent5"/>
                </a:solidFill>
              </a:rPr>
              <a:t> Single set of usable hardware for executing code</a:t>
            </a:r>
            <a:endParaRPr>
              <a:solidFill>
                <a:schemeClr val="accent5"/>
              </a:solidFill>
            </a:endParaRPr>
          </a:p>
          <a:p>
            <a:pPr indent="-162877" lvl="0" marL="2286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chemeClr val="accent5"/>
                </a:solidFill>
              </a:rPr>
              <a:t>Socket:</a:t>
            </a:r>
            <a:r>
              <a:rPr lang="en">
                <a:solidFill>
                  <a:schemeClr val="accent5"/>
                </a:solidFill>
              </a:rPr>
              <a:t> The physical pins/slots that connects the CPU to the system's motherboard</a:t>
            </a:r>
            <a:br>
              <a:rPr lang="en"/>
            </a:br>
            <a:r>
              <a:rPr i="1" lang="en">
                <a:solidFill>
                  <a:srgbClr val="990000"/>
                </a:solidFill>
              </a:rPr>
              <a:t>(Note: not your networking sockets!)</a:t>
            </a:r>
            <a:endParaRPr i="1">
              <a:solidFill>
                <a:srgbClr val="990000"/>
              </a:solidFill>
            </a:endParaRPr>
          </a:p>
        </p:txBody>
      </p:sp>
      <p:pic>
        <p:nvPicPr>
          <p:cNvPr id="399" name="Google Shape;3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161" y="1060050"/>
            <a:ext cx="2731638" cy="22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463" y="3288475"/>
            <a:ext cx="2776026" cy="17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1"/>
          <p:cNvSpPr txBox="1"/>
          <p:nvPr/>
        </p:nvSpPr>
        <p:spPr>
          <a:xfrm>
            <a:off x="2828375" y="4306725"/>
            <a:ext cx="319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Intel LGA1700 socket →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For 12/13th Gen Intel desktop CPUs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Flynn's Taxonomy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266325"/>
            <a:ext cx="4348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Identifying Single / Multi-Instruction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many </a:t>
            </a:r>
            <a:r>
              <a:rPr b="1" lang="en"/>
              <a:t>independent</a:t>
            </a:r>
            <a:r>
              <a:rPr lang="en"/>
              <a:t> streams of executions are there?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Identifying Single / Multi-Data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many </a:t>
            </a:r>
            <a:r>
              <a:rPr b="1" lang="en"/>
              <a:t>logical blocks of data</a:t>
            </a:r>
            <a:r>
              <a:rPr lang="en"/>
              <a:t> are we trying to operate on at a given point of time?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325" y="1013612"/>
            <a:ext cx="3808125" cy="38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lstopo</a:t>
            </a:r>
            <a:endParaRPr/>
          </a:p>
        </p:txBody>
      </p:sp>
      <p:sp>
        <p:nvSpPr>
          <p:cNvPr id="407" name="Google Shape;407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lstopo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of svg &gt; topo.svg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 rotWithShape="1">
          <a:blip r:embed="rId3">
            <a:alphaModFix/>
          </a:blip>
          <a:srcRect b="950" l="0" r="45283" t="0"/>
          <a:stretch/>
        </p:blipFill>
        <p:spPr>
          <a:xfrm>
            <a:off x="4630200" y="376850"/>
            <a:ext cx="4023300" cy="449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Slurm Workload Manager</a:t>
            </a:r>
            <a:endParaRPr/>
          </a:p>
        </p:txBody>
      </p:sp>
      <p:sp>
        <p:nvSpPr>
          <p:cNvPr id="414" name="Google Shape;414;p53"/>
          <p:cNvSpPr txBox="1"/>
          <p:nvPr>
            <p:ph idx="1" type="body"/>
          </p:nvPr>
        </p:nvSpPr>
        <p:spPr>
          <a:xfrm>
            <a:off x="311700" y="1266325"/>
            <a:ext cx="3736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Job allocation system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Fair allocation</a:t>
            </a:r>
            <a:r>
              <a:rPr lang="en"/>
              <a:t> of compute resources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Exclusive access</a:t>
            </a:r>
            <a:r>
              <a:rPr lang="en"/>
              <a:t> to nodes for </a:t>
            </a:r>
            <a:r>
              <a:rPr b="1" lang="en"/>
              <a:t>performance measurements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Wide variety of machines to test on and </a:t>
            </a:r>
            <a:r>
              <a:rPr b="1" lang="en"/>
              <a:t>run distributed programs on</a:t>
            </a:r>
            <a:endParaRPr b="1"/>
          </a:p>
        </p:txBody>
      </p:sp>
      <p:pic>
        <p:nvPicPr>
          <p:cNvPr id="415" name="Google Shape;4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915" y="1387701"/>
            <a:ext cx="4789211" cy="30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Now?</a:t>
            </a:r>
            <a:endParaRPr/>
          </a:p>
        </p:txBody>
      </p:sp>
      <p:sp>
        <p:nvSpPr>
          <p:cNvPr id="421" name="Google Shape;421;p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 uses Slurm for our entire compute cluster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parallel computing systems use Slurm </a:t>
            </a:r>
            <a:r>
              <a:rPr b="1" lang="en"/>
              <a:t>(&gt;60% of TOP500)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way to get good performance when </a:t>
            </a:r>
            <a:r>
              <a:rPr b="1" lang="en"/>
              <a:t>no. of systems &lt; no. of users</a:t>
            </a:r>
            <a:r>
              <a:rPr lang="en"/>
              <a:t> → Good for CS3210!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en"/>
              <a:t>Do not run long jobs on login nodes anymore!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Disclaimers</a:t>
            </a:r>
            <a:endParaRPr/>
          </a:p>
        </p:txBody>
      </p:sp>
      <p:sp>
        <p:nvSpPr>
          <p:cNvPr id="427" name="Google Shape;427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Please let us know if there are any issues</a:t>
            </a:r>
            <a:r>
              <a:rPr lang="en"/>
              <a:t> (see last page of tutorial for who to contact)</a:t>
            </a:r>
            <a:endParaRPr/>
          </a:p>
          <a:p>
            <a:pPr indent="-342900" lvl="0" marL="457200" rtl="0" algn="l">
              <a:spcBef>
                <a:spcPts val="2400"/>
              </a:spcBef>
              <a:spcAft>
                <a:spcPts val="2400"/>
              </a:spcAft>
              <a:buSzPts val="1800"/>
              <a:buAutoNum type="arabicPeriod"/>
            </a:pPr>
            <a:r>
              <a:rPr b="1" lang="en"/>
              <a:t>Our "best practices" and policies may change.</a:t>
            </a:r>
            <a:br>
              <a:rPr lang="en"/>
            </a:br>
            <a:r>
              <a:rPr lang="en"/>
              <a:t>Please refer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https://bit.ly/cs3210-student-guide</a:t>
            </a:r>
            <a:r>
              <a:rPr lang="en"/>
              <a:t> for updates.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NFS Home</a:t>
            </a:r>
            <a:r>
              <a:rPr lang="en"/>
              <a:t> Directory</a:t>
            </a:r>
            <a:endParaRPr/>
          </a:p>
        </p:txBody>
      </p:sp>
      <p:sp>
        <p:nvSpPr>
          <p:cNvPr id="433" name="Google Shape;433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</a:t>
            </a:r>
            <a:r>
              <a:rPr b="1" lang="en"/>
              <a:t>/home/username</a:t>
            </a:r>
            <a:r>
              <a:rPr lang="en"/>
              <a:t> directory is local to your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(not shared)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</a:t>
            </a:r>
            <a:r>
              <a:rPr b="1" lang="en"/>
              <a:t>/nfs/home/username</a:t>
            </a:r>
            <a:r>
              <a:rPr lang="en"/>
              <a:t> directory is a </a:t>
            </a:r>
            <a:r>
              <a:rPr b="1" lang="en"/>
              <a:t>network filesystem</a:t>
            </a:r>
            <a:r>
              <a:rPr lang="en"/>
              <a:t> (NFS) between all nodes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Shortcut: you can access it with </a:t>
            </a: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/nfs$HOME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b="1" lang="en">
                <a:solidFill>
                  <a:srgbClr val="CC0000"/>
                </a:solidFill>
              </a:rPr>
              <a:t>How much slower is NFS than node-local storage?</a:t>
            </a:r>
            <a:endParaRPr b="1">
              <a:solidFill>
                <a:srgbClr val="CC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dd if=/dev/zero of=/nfs$HOME/test.img bs=100MB count=1 oflag=dsync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dd if=/dev/zero of=~/test.img bs=100MB count=1 oflag=dsync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NFS Home Directory</a:t>
            </a:r>
            <a:endParaRPr/>
          </a:p>
        </p:txBody>
      </p:sp>
      <p:sp>
        <p:nvSpPr>
          <p:cNvPr id="439" name="Google Shape;439;p57"/>
          <p:cNvSpPr txBox="1"/>
          <p:nvPr>
            <p:ph idx="1" type="body"/>
          </p:nvPr>
        </p:nvSpPr>
        <p:spPr>
          <a:xfrm>
            <a:off x="311700" y="1266325"/>
            <a:ext cx="3972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NFS is </a:t>
            </a:r>
            <a:r>
              <a:rPr b="1" lang="en"/>
              <a:t>distributed + replicated</a:t>
            </a:r>
            <a:r>
              <a:rPr lang="en"/>
              <a:t> with "GlusterFS"</a:t>
            </a:r>
            <a:endParaRPr/>
          </a:p>
          <a:p>
            <a:pPr indent="-228600" lvl="0" marL="285750" rtl="0" algn="l"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servers (17/22/23/24), each server has half the files.</a:t>
            </a:r>
            <a:endParaRPr/>
          </a:p>
          <a:p>
            <a:pPr indent="-228600" lvl="0" marL="285750" rtl="0" algn="l">
              <a:spcBef>
                <a:spcPts val="2400"/>
              </a:spcBef>
              <a:spcAft>
                <a:spcPts val="2400"/>
              </a:spcAft>
              <a:buSzPts val="1800"/>
              <a:buChar char="●"/>
            </a:pPr>
            <a:r>
              <a:rPr b="1" lang="en"/>
              <a:t>We can still recover from loss of 1 server, maybe even 2.</a:t>
            </a:r>
            <a:endParaRPr b="1"/>
          </a:p>
        </p:txBody>
      </p:sp>
      <p:pic>
        <p:nvPicPr>
          <p:cNvPr id="440" name="Google Shape;4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700" y="1352875"/>
            <a:ext cx="4548476" cy="27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get started!</a:t>
            </a:r>
            <a:endParaRPr/>
          </a:p>
        </p:txBody>
      </p:sp>
      <p:sp>
        <p:nvSpPr>
          <p:cNvPr id="446" name="Google Shape;446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ex3 - ex12:</a:t>
            </a:r>
            <a:r>
              <a:rPr lang="en"/>
              <a:t>		Small guided exercises working through the basics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ex13:</a:t>
            </a:r>
            <a:r>
              <a:rPr lang="en"/>
              <a:t>    		 	Basic performance evaluation with Slurm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8"/>
          <p:cNvSpPr txBox="1"/>
          <p:nvPr/>
        </p:nvSpPr>
        <p:spPr>
          <a:xfrm>
            <a:off x="464550" y="2771125"/>
            <a:ext cx="82149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Please bring up any interesting observations!</a:t>
            </a:r>
            <a:r>
              <a:rPr b="1" lang="en" sz="2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2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For me: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watch -n 0.5 squeue 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watch -n 0.5 sprio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Slurm: Priority and Share</a:t>
            </a:r>
            <a:endParaRPr/>
          </a:p>
        </p:txBody>
      </p:sp>
      <p:sp>
        <p:nvSpPr>
          <p:cNvPr id="453" name="Google Shape;453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run together: </a:t>
            </a:r>
            <a:r>
              <a:rPr lang="en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srun -w soctf-pdc-005 sleep 10</a:t>
            </a:r>
            <a:endParaRPr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sprio -l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Who has more priority?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sshare -a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Who’s been using the most?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Topics in Slurm: Broad runtime statistics</a:t>
            </a:r>
            <a:endParaRPr/>
          </a:p>
        </p:txBody>
      </p:sp>
      <p:sp>
        <p:nvSpPr>
          <p:cNvPr id="459" name="Google Shape;459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find some information about running job statistics with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sstat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-322305" lvl="0" marL="457200" rtl="0" algn="l">
              <a:spcBef>
                <a:spcPts val="1200"/>
              </a:spcBef>
              <a:spcAft>
                <a:spcPts val="0"/>
              </a:spcAft>
              <a:buSzPts val="1476"/>
              <a:buFont typeface="Consolas"/>
              <a:buChar char="●"/>
            </a:pPr>
            <a:r>
              <a:rPr lang="en" sz="1475">
                <a:latin typeface="Consolas"/>
                <a:ea typeface="Consolas"/>
                <a:cs typeface="Consolas"/>
                <a:sym typeface="Consolas"/>
              </a:rPr>
              <a:t>sbatch cond.sh</a:t>
            </a:r>
            <a:endParaRPr sz="1475">
              <a:latin typeface="Consolas"/>
              <a:ea typeface="Consolas"/>
              <a:cs typeface="Consolas"/>
              <a:sym typeface="Consolas"/>
            </a:endParaRPr>
          </a:p>
          <a:p>
            <a:pPr indent="-322305" lvl="0" marL="457200" rtl="0" algn="l">
              <a:spcBef>
                <a:spcPts val="0"/>
              </a:spcBef>
              <a:spcAft>
                <a:spcPts val="0"/>
              </a:spcAft>
              <a:buSzPts val="1476"/>
              <a:buFont typeface="Consolas"/>
              <a:buChar char="●"/>
            </a:pPr>
            <a:r>
              <a:rPr lang="en" sz="1475">
                <a:latin typeface="Consolas"/>
                <a:ea typeface="Consolas"/>
                <a:cs typeface="Consolas"/>
                <a:sym typeface="Consolas"/>
              </a:rPr>
              <a:t>sstat -o jobid,nodelist,ntasks,avecpu,averss,maxrss,maxdiskread,maxdiskwrite &lt;jobid&gt;</a:t>
            </a:r>
            <a:endParaRPr sz="1475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However, we'll explore other tools for your better performance tracking (perf, etc.)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 at Performance Evaluation</a:t>
            </a:r>
            <a:endParaRPr/>
          </a:p>
        </p:txBody>
      </p:sp>
      <p:sp>
        <p:nvSpPr>
          <p:cNvPr id="465" name="Google Shape;465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to measure how long a program takes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xs-4114 time ./pthread_addsub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xs-4114 /usr/bin/time -vvv ./pthread_addsub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xs-4114 perf stat ./pthread_addsub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xs-4114 perf stat -r 3 ./pthread_addsub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xs-4114 hyperfine -M 5 ./pthread_addsub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Parallel Computing Architectures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 at Performance Evaluation</a:t>
            </a:r>
            <a:endParaRPr/>
          </a:p>
        </p:txBody>
      </p:sp>
      <p:sp>
        <p:nvSpPr>
          <p:cNvPr id="471" name="Google Shape;471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hardware differences?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xs-4114 hyperfine ./pthread_addsub &gt; xs4114.out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dxs-4114 hyperfine ./pthread_addsub &gt; dxs4114.out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i7-7700 hyperfine ./pthread_addsub &gt; i77700.out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i7-9700 hyperfine ./pthread_addsub &gt; i79700.out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srun -p xw-2245 hyperfine ./pthread_addsub &gt; xw2245.out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tail -n +1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xs4114.out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xs4114.out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i77700.out i79700.out xw2245.out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the results</a:t>
            </a:r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388" y="1152425"/>
            <a:ext cx="469322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(8 add + 8 sub threads)</a:t>
            </a:r>
            <a:endParaRPr/>
          </a:p>
        </p:txBody>
      </p:sp>
      <p:sp>
        <p:nvSpPr>
          <p:cNvPr id="483" name="Google Shape;483;p64"/>
          <p:cNvSpPr txBox="1"/>
          <p:nvPr>
            <p:ph idx="1" type="body"/>
          </p:nvPr>
        </p:nvSpPr>
        <p:spPr>
          <a:xfrm>
            <a:off x="311700" y="1266325"/>
            <a:ext cx="8520600" cy="3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4T/8C </a:t>
            </a:r>
            <a:r>
              <a:rPr lang="en"/>
              <a:t>i7-7700 CPU @ 3.60GHz: </a:t>
            </a:r>
            <a:r>
              <a:rPr b="1" lang="en"/>
              <a:t>3.370s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8T/8C  </a:t>
            </a:r>
            <a:r>
              <a:rPr lang="en"/>
              <a:t>i7-9700 CPU @ 3.00GHz: </a:t>
            </a:r>
            <a:r>
              <a:rPr b="1" lang="en"/>
              <a:t>4.000s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10T/20C </a:t>
            </a:r>
            <a:r>
              <a:rPr lang="en"/>
              <a:t>Xeon Silver 4114 @ 2.20GHz: </a:t>
            </a:r>
            <a:r>
              <a:rPr b="1" lang="en"/>
              <a:t>4.611s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2x 10T/20C</a:t>
            </a:r>
            <a:r>
              <a:rPr lang="en"/>
              <a:t> Dual-Socket Xeon Silver 4114 @ 2.20GHz: </a:t>
            </a:r>
            <a:r>
              <a:rPr b="1" lang="en"/>
              <a:t>3.997s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8T/16C</a:t>
            </a:r>
            <a:r>
              <a:rPr lang="en"/>
              <a:t> Xeon W-2245 @ 3.90GHz: </a:t>
            </a:r>
            <a:r>
              <a:rPr b="1" lang="en">
                <a:solidFill>
                  <a:srgbClr val="990000"/>
                </a:solidFill>
              </a:rPr>
              <a:t>4.428s</a:t>
            </a:r>
            <a:endParaRPr b="1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90000"/>
                </a:solidFill>
              </a:rPr>
              <a:t>We are also not too sure why the W-2245 is only barely faster than the Xeon Silver 4114 node - we predicted that it would be </a:t>
            </a:r>
            <a:r>
              <a:rPr b="1" i="1" lang="en">
                <a:solidFill>
                  <a:srgbClr val="990000"/>
                </a:solidFill>
              </a:rPr>
              <a:t>much faster</a:t>
            </a:r>
            <a:r>
              <a:rPr i="1" lang="en">
                <a:solidFill>
                  <a:srgbClr val="990000"/>
                </a:solidFill>
              </a:rPr>
              <a:t>!</a:t>
            </a:r>
            <a:endParaRPr i="1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990000"/>
                </a:solidFill>
              </a:rPr>
              <a:t>Free brownie points to anyone who can find out why </a:t>
            </a:r>
            <a:r>
              <a:rPr i="1" lang="en">
                <a:solidFill>
                  <a:srgbClr val="990000"/>
                </a:solidFill>
              </a:rPr>
              <a:t>:)</a:t>
            </a:r>
            <a:endParaRPr i="1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89" name="Google Shape;489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Parallel architectures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Flynn’s taxonomy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Memory, Processes vs threads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Slurm usage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Tut 1</a:t>
            </a:r>
            <a:endParaRPr/>
          </a:p>
        </p:txBody>
      </p:sp>
      <p:sp>
        <p:nvSpPr>
          <p:cNvPr id="495" name="Google Shape;495;p66"/>
          <p:cNvSpPr txBox="1"/>
          <p:nvPr>
            <p:ph idx="1" type="body"/>
          </p:nvPr>
        </p:nvSpPr>
        <p:spPr>
          <a:xfrm>
            <a:off x="311700" y="1266325"/>
            <a:ext cx="3754500" cy="3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50"/>
              <a:t>Slides are uploaded here after every session</a:t>
            </a:r>
            <a:br>
              <a:rPr b="1" lang="en" sz="1750"/>
            </a:br>
            <a:r>
              <a:rPr b="1" lang="en" sz="1750"/>
              <a:t>GDrive: </a:t>
            </a:r>
            <a:r>
              <a:rPr lang="en" sz="175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drive.zhiheng.dev</a:t>
            </a:r>
            <a:endParaRPr i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50"/>
              <a:t>Anonymous Feedback:</a:t>
            </a:r>
            <a:r>
              <a:rPr lang="en" sz="1750"/>
              <a:t> </a:t>
            </a:r>
            <a:r>
              <a:rPr lang="en" sz="17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feedback.zhiheng.dev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CC0000"/>
                </a:solidFill>
              </a:rPr>
              <a:t>Reminder: Submit your Lab 1 by tomorrow 2pm!</a:t>
            </a:r>
            <a:endParaRPr b="1" sz="1600">
              <a:solidFill>
                <a:srgbClr val="CC0000"/>
              </a:solidFill>
            </a:endParaRPr>
          </a:p>
        </p:txBody>
      </p:sp>
      <p:sp>
        <p:nvSpPr>
          <p:cNvPr id="496" name="Google Shape;496;p66"/>
          <p:cNvSpPr txBox="1"/>
          <p:nvPr/>
        </p:nvSpPr>
        <p:spPr>
          <a:xfrm>
            <a:off x="4940650" y="42828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Attendance</a:t>
            </a:r>
            <a:endParaRPr sz="3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7" name="Google Shape;4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6050" y="1158925"/>
            <a:ext cx="3809209" cy="28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Q1: Identifying forms of parallelism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025" y="1939475"/>
            <a:ext cx="6371076" cy="2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25" y="1839150"/>
            <a:ext cx="2156426" cy="232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8"/>
          <p:cNvCxnSpPr/>
          <p:nvPr/>
        </p:nvCxnSpPr>
        <p:spPr>
          <a:xfrm flipH="1" rot="10800000">
            <a:off x="1686625" y="2081500"/>
            <a:ext cx="1217400" cy="8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1681975" y="2346400"/>
            <a:ext cx="1092000" cy="176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8"/>
          <p:cNvSpPr/>
          <p:nvPr/>
        </p:nvSpPr>
        <p:spPr>
          <a:xfrm>
            <a:off x="1382050" y="2165200"/>
            <a:ext cx="300000" cy="202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75" y="2127800"/>
            <a:ext cx="4399951" cy="290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map the chart to CS2100!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0" y="996700"/>
            <a:ext cx="4642475" cy="17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311700" y="1909675"/>
            <a:ext cx="1724100" cy="625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5367800" y="3086275"/>
            <a:ext cx="2474400" cy="1751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 rot="10800000">
            <a:off x="1587525" y="2535200"/>
            <a:ext cx="480900" cy="11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3553200" y="4188200"/>
            <a:ext cx="1814700" cy="2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9"/>
          <p:cNvSpPr txBox="1"/>
          <p:nvPr/>
        </p:nvSpPr>
        <p:spPr>
          <a:xfrm>
            <a:off x="2334550" y="3761725"/>
            <a:ext cx="9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Executor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75" y="2127800"/>
            <a:ext cx="4399951" cy="290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0" y="996700"/>
            <a:ext cx="4642475" cy="17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247475" y="1036550"/>
            <a:ext cx="4211400" cy="630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4845125" y="2026400"/>
            <a:ext cx="3674400" cy="1059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1" name="Google Shape;131;p20"/>
          <p:cNvCxnSpPr>
            <a:endCxn id="129" idx="3"/>
          </p:cNvCxnSpPr>
          <p:nvPr/>
        </p:nvCxnSpPr>
        <p:spPr>
          <a:xfrm flipH="1">
            <a:off x="4458875" y="1218500"/>
            <a:ext cx="1153500" cy="1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/>
          <p:nvPr/>
        </p:nvCxnSpPr>
        <p:spPr>
          <a:xfrm>
            <a:off x="6532100" y="1470775"/>
            <a:ext cx="227100" cy="5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0"/>
          <p:cNvSpPr txBox="1"/>
          <p:nvPr/>
        </p:nvSpPr>
        <p:spPr>
          <a:xfrm>
            <a:off x="5701000" y="1036550"/>
            <a:ext cx="25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Instruction Fetch &amp; Decode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map the chart to CS2100!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75" y="2127800"/>
            <a:ext cx="4399951" cy="290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map the chart to CS2100!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0" y="996700"/>
            <a:ext cx="4642475" cy="17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/>
          <p:nvPr/>
        </p:nvSpPr>
        <p:spPr>
          <a:xfrm>
            <a:off x="2147800" y="1694750"/>
            <a:ext cx="2544900" cy="1059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7853450" y="3497175"/>
            <a:ext cx="1242000" cy="1534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4" name="Google Shape;144;p21"/>
          <p:cNvCxnSpPr/>
          <p:nvPr/>
        </p:nvCxnSpPr>
        <p:spPr>
          <a:xfrm flipH="1">
            <a:off x="4697000" y="1489450"/>
            <a:ext cx="278760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1"/>
          <p:cNvCxnSpPr/>
          <p:nvPr/>
        </p:nvCxnSpPr>
        <p:spPr>
          <a:xfrm>
            <a:off x="8451100" y="1582825"/>
            <a:ext cx="227100" cy="19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1"/>
          <p:cNvSpPr txBox="1"/>
          <p:nvPr/>
        </p:nvSpPr>
        <p:spPr>
          <a:xfrm>
            <a:off x="7618425" y="1167525"/>
            <a:ext cx="9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Memory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